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7" r:id="rId5"/>
    <p:sldId id="260" r:id="rId6"/>
    <p:sldId id="261" r:id="rId7"/>
    <p:sldId id="309" r:id="rId8"/>
    <p:sldId id="338" r:id="rId9"/>
    <p:sldId id="339" r:id="rId10"/>
    <p:sldId id="272" r:id="rId11"/>
    <p:sldId id="340" r:id="rId12"/>
    <p:sldId id="341" r:id="rId13"/>
    <p:sldId id="271" r:id="rId14"/>
  </p:sldIdLst>
  <p:sldSz cx="12192000" cy="6858000"/>
  <p:notesSz cx="12192000" cy="6858000"/>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0" userDrawn="1">
          <p15:clr>
            <a:srgbClr val="A4A3A4"/>
          </p15:clr>
        </p15:guide>
        <p15:guide id="2" pos="21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62339320" name="T"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780"/>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动机：现有</a:t>
            </a:r>
            <a:r>
              <a:rPr lang="en-US" altLang="zh-CN"/>
              <a:t>MMRec</a:t>
            </a:r>
            <a:r>
              <a:rPr lang="zh-CN" altLang="en-US"/>
              <a:t>方法通常专注于利用用户与物品的正向交互（即用户喜欢的物品），忽略了负向实例（用户不感兴趣的物品）对理解用户个性化偏见的重要作用。此外，现有的负采样策略（如随机负采样或基于协同过滤的硬负采样）在多模态推荐场景中缺乏灵活性和适应性，无法有效挖掘多模态特征之间的分布级关联。</a:t>
            </a:r>
            <a:endParaRPr lang="zh-CN" altLang="en-US"/>
          </a:p>
          <a:p>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硬负样本通常是与用户兴趣高度相关的物品，但用户并未与之交互，这些样本能够提供更大的梯度信息，从而加速模型收敛并提升性能。</a:t>
            </a:r>
            <a:endParaRPr lang="zh-CN" altLang="en-US"/>
          </a:p>
          <a:p>
            <a:r>
              <a:rPr lang="zh-CN" altLang="en-US"/>
              <a:t>为此，我们设定固定的步长间隔，在</a:t>
            </a:r>
            <a:r>
              <a:rPr lang="en-US" altLang="zh-CN"/>
              <a:t>T /4</a:t>
            </a:r>
            <a:r>
              <a:rPr lang="zh-CN" altLang="en-US"/>
              <a:t>、</a:t>
            </a:r>
            <a:r>
              <a:rPr lang="en-US" altLang="zh-CN"/>
              <a:t>T /2</a:t>
            </a:r>
            <a:r>
              <a:rPr lang="zh-CN" altLang="en-US"/>
              <a:t>、</a:t>
            </a:r>
            <a:r>
              <a:rPr lang="en-US" altLang="zh-CN"/>
              <a:t>3T /4</a:t>
            </a:r>
            <a:r>
              <a:rPr lang="zh-CN" altLang="en-US"/>
              <a:t>和</a:t>
            </a:r>
            <a:r>
              <a:rPr lang="en-US" altLang="zh-CN"/>
              <a:t>T</a:t>
            </a:r>
            <a:r>
              <a:rPr lang="zh-CN" altLang="en-US"/>
              <a:t>步后提取项目表示。这些提取的表示构成了四个样本候选池，可以表示为</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行为前约束，用户以预先确定的行为顺序与项目进行交互。因此，当前行为的上游行为信息是必不可少的。</a:t>
            </a:r>
            <a:endParaRPr lang="zh-CN" altLang="en-US"/>
          </a:p>
          <a:p>
            <a:r>
              <a:rPr lang="zh-CN" altLang="en-US">
                <a:sym typeface="+mn-ea"/>
              </a:rPr>
              <a:t>行为中的约束，定义了当前的行为节点学习过程不能包含下游行为的语义信息。</a:t>
            </a:r>
            <a:r>
              <a:rPr lang="zh-CN" altLang="en-US"/>
              <a:t>确保当前行为的表示能够捕捉复杂的用户行为模式，同时避免信息泄露。</a:t>
            </a:r>
            <a:endParaRPr lang="zh-CN" altLang="en-US"/>
          </a:p>
          <a:p>
            <a:r>
              <a:rPr lang="zh-CN" altLang="en-US"/>
              <a:t>行为后的约束，确保模型能够捕捉用户行为模式的不同结束方式。</a:t>
            </a:r>
            <a:endParaRPr lang="zh-CN" altLang="en-US"/>
          </a:p>
          <a:p>
            <a:r>
              <a:rPr lang="zh-CN" altLang="en-US"/>
              <a:t>正向传播中的改进：通过生成行为特定的专家和行为拟合专家，减轻特征分布差异带来的偏差。</a:t>
            </a:r>
            <a:endParaRPr lang="en-US" altLang="zh-CN"/>
          </a:p>
          <a:p>
            <a:r>
              <a:rPr lang="zh-CN" altLang="en-US"/>
              <a:t>反向传播中的改进：通过停止梯度操作和任务特定的损失函数，减轻负迁移问题。</a:t>
            </a:r>
            <a:br>
              <a:rPr lang="zh-CN" altLang="en-US"/>
            </a:br>
            <a:r>
              <a:rPr lang="en-US" altLang="zh-CN"/>
              <a:t>w/o COGCN</a:t>
            </a:r>
            <a:r>
              <a:rPr lang="zh-CN" altLang="en-US"/>
              <a:t>：用多个</a:t>
            </a:r>
            <a:r>
              <a:rPr lang="en-US" altLang="zh-CN"/>
              <a:t> LightGCN </a:t>
            </a:r>
            <a:r>
              <a:rPr lang="zh-CN" altLang="en-US"/>
              <a:t>替换</a:t>
            </a:r>
            <a:r>
              <a:rPr lang="en-US" altLang="zh-CN"/>
              <a:t> COGCN</a:t>
            </a:r>
            <a:r>
              <a:rPr lang="zh-CN" altLang="en-US"/>
              <a:t>。</a:t>
            </a:r>
            <a:endParaRPr lang="en-US" altLang="zh-CN"/>
          </a:p>
          <a:p>
            <a:r>
              <a:rPr lang="en-US" altLang="zh-CN"/>
              <a:t>COPF-P</a:t>
            </a:r>
            <a:r>
              <a:rPr lang="zh-CN" altLang="en-US"/>
              <a:t>：移除行为前约束。</a:t>
            </a:r>
            <a:endParaRPr lang="en-US" altLang="zh-CN"/>
          </a:p>
          <a:p>
            <a:r>
              <a:rPr lang="en-US" altLang="zh-CN"/>
              <a:t>COPF-A</a:t>
            </a:r>
            <a:r>
              <a:rPr lang="zh-CN" altLang="en-US"/>
              <a:t>：移除行为中约束。</a:t>
            </a:r>
            <a:endParaRPr lang="en-US" altLang="zh-CN"/>
          </a:p>
          <a:p>
            <a:r>
              <a:rPr lang="en-US" altLang="zh-CN"/>
              <a:t>COPF-D</a:t>
            </a:r>
            <a:r>
              <a:rPr lang="zh-CN" altLang="en-US"/>
              <a:t>：移除行为后约束（同时没有</a:t>
            </a:r>
            <a:r>
              <a:rPr lang="en-US" altLang="zh-CN"/>
              <a:t> DFME</a:t>
            </a:r>
            <a:r>
              <a:rPr lang="zh-CN" altLang="en-US"/>
              <a:t>）。</a:t>
            </a:r>
            <a:endParaRPr lang="en-US" altLang="zh-CN"/>
          </a:p>
          <a:p>
            <a:r>
              <a:rPr lang="en-US" altLang="zh-CN"/>
              <a:t>COPF-F</a:t>
            </a:r>
            <a:r>
              <a:rPr lang="zh-CN" altLang="en-US"/>
              <a:t>：移除行为前和行为中约束。</a:t>
            </a:r>
            <a:endParaRPr lang="en-US" altLang="zh-CN"/>
          </a:p>
          <a:p>
            <a:r>
              <a:rPr lang="en-US" altLang="zh-CN"/>
              <a:t>COPF-C</a:t>
            </a:r>
            <a:r>
              <a:rPr lang="zh-CN" altLang="en-US"/>
              <a:t>：使用严格的级联范式。</a:t>
            </a:r>
            <a:endParaRPr lang="en-US" altLang="zh-CN"/>
          </a:p>
          <a:p>
            <a:r>
              <a:rPr lang="en-US" altLang="zh-CN"/>
              <a:t>COPF-B</a:t>
            </a:r>
            <a:r>
              <a:rPr lang="zh-CN" altLang="en-US"/>
              <a:t>：使用严格的行为前约束。</a:t>
            </a:r>
            <a:endParaRPr lang="en-US" altLang="zh-CN"/>
          </a:p>
          <a:p>
            <a:r>
              <a:rPr lang="en-US" altLang="zh-CN"/>
              <a:t>COPF-H</a:t>
            </a:r>
            <a:r>
              <a:rPr lang="zh-CN" altLang="en-US"/>
              <a:t>：使用严格的行为中约束。</a:t>
            </a:r>
            <a:endParaRPr lang="zh-CN" altLang="en-US"/>
          </a:p>
          <a:p>
            <a:r>
              <a:rPr lang="en-US" altLang="zh-CN"/>
              <a:t>w/o DFME</a:t>
            </a:r>
            <a:r>
              <a:rPr lang="zh-CN" altLang="en-US"/>
              <a:t>：用双线性模块替换</a:t>
            </a:r>
            <a:r>
              <a:rPr lang="en-US" altLang="zh-CN"/>
              <a:t> DFME</a:t>
            </a:r>
            <a:r>
              <a:rPr lang="zh-CN" altLang="en-US"/>
              <a:t>。</a:t>
            </a:r>
            <a:endParaRPr lang="en-US" altLang="zh-CN"/>
          </a:p>
          <a:p>
            <a:r>
              <a:rPr lang="en-US" altLang="zh-CN"/>
              <a:t>w/o con.</a:t>
            </a:r>
            <a:r>
              <a:rPr lang="zh-CN" altLang="en-US"/>
              <a:t>：移除对比学习。</a:t>
            </a:r>
            <a:endParaRPr lang="en-US" altLang="zh-CN"/>
          </a:p>
          <a:p>
            <a:r>
              <a:rPr lang="en-US" altLang="zh-CN"/>
              <a:t>w/o for.</a:t>
            </a:r>
            <a:r>
              <a:rPr lang="zh-CN" altLang="en-US"/>
              <a:t>：移除正向传播中的改进。</a:t>
            </a:r>
            <a:endParaRPr lang="en-US" altLang="zh-CN"/>
          </a:p>
          <a:p>
            <a:r>
              <a:rPr lang="en-US" altLang="zh-CN"/>
              <a:t>w/o back.</a:t>
            </a:r>
            <a:r>
              <a:rPr lang="zh-CN" altLang="en-US"/>
              <a:t>：移除反向传播中的改进。</a:t>
            </a:r>
            <a:endParaRPr lang="en-US" altLang="zh-CN"/>
          </a:p>
          <a:p>
            <a:r>
              <a:rPr lang="en-US" altLang="zh-CN"/>
              <a:t>all sg.</a:t>
            </a:r>
            <a:r>
              <a:rPr lang="zh-CN" altLang="en-US"/>
              <a:t>：在反向传播中使用简单的停止梯度策略。</a:t>
            </a:r>
            <a:endParaRPr lang="en-US" altLang="zh-CN"/>
          </a:p>
          <a:p>
            <a:r>
              <a:rPr lang="en-US" altLang="zh-CN"/>
              <a:t>w/o fit.</a:t>
            </a:r>
            <a:r>
              <a:rPr lang="zh-CN" altLang="en-US"/>
              <a:t>：移除正向和反向传播中的改进。</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0.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9.png"/><Relationship Id="rId7"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2.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2.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5.xml"/><Relationship Id="rId12" Type="http://schemas.openxmlformats.org/officeDocument/2006/relationships/slideLayout" Target="../slideLayouts/slideLayout1.xml"/><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5.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5.xml"/><Relationship Id="rId7" Type="http://schemas.openxmlformats.org/officeDocument/2006/relationships/image" Target="../media/image37.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5.xml"/><Relationship Id="rId7" Type="http://schemas.openxmlformats.org/officeDocument/2006/relationships/image" Target="../media/image38.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5.xml"/><Relationship Id="rId7" Type="http://schemas.openxmlformats.org/officeDocument/2006/relationships/image" Target="../media/image39.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89" y="98602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8976360" y="5659120"/>
            <a:ext cx="321564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Ling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Tan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495300" y="1447800"/>
            <a:ext cx="11403965" cy="556895"/>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1746885" marR="5080" lvl="1" indent="-1277620" algn="ctr">
              <a:lnSpc>
                <a:spcPct val="100000"/>
              </a:lnSpc>
              <a:spcBef>
                <a:spcPts val="95"/>
              </a:spcBef>
            </a:pPr>
            <a:r>
              <a:rPr lang="en-US" altLang="zh-CN" sz="2800" b="1" dirty="0">
                <a:solidFill>
                  <a:srgbClr val="1F4E79"/>
                </a:solidFill>
                <a:latin typeface="Times New Roman" panose="02020603050405020304"/>
                <a:cs typeface="Times New Roman" panose="02020603050405020304"/>
              </a:rPr>
              <a:t>Curriculum Conditioned Diffusion for Multimodal Recommendation</a:t>
            </a:r>
            <a:endParaRPr lang="en-US" altLang="zh-CN"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309100" y="530987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AAAI</a:t>
            </a:r>
            <a:r>
              <a:rPr lang="en-US" sz="1600" b="1" spc="150" dirty="0">
                <a:solidFill>
                  <a:srgbClr val="1F4E79"/>
                </a:solidFill>
                <a:latin typeface="Noto Sans Mono CJK HK"/>
                <a:cs typeface="Noto Sans Mono CJK HK"/>
              </a:rPr>
              <a:t> 2025</a:t>
            </a:r>
            <a:endParaRPr sz="1600">
              <a:latin typeface="Noto Sans Mono CJK HK"/>
              <a:cs typeface="Noto Sans Mono CJK HK"/>
            </a:endParaRPr>
          </a:p>
        </p:txBody>
      </p:sp>
      <p:sp>
        <p:nvSpPr>
          <p:cNvPr id="40" name="object 40"/>
          <p:cNvSpPr txBox="1"/>
          <p:nvPr/>
        </p:nvSpPr>
        <p:spPr>
          <a:xfrm>
            <a:off x="3921125" y="5181600"/>
            <a:ext cx="4740910" cy="838835"/>
          </a:xfrm>
          <a:prstGeom prst="rect">
            <a:avLst/>
          </a:prstGeom>
        </p:spPr>
        <p:txBody>
          <a:bodyPr vert="horz" wrap="square" lIns="0" tIns="12065" rIns="0" bIns="0" rtlCol="0">
            <a:noAutofit/>
          </a:bodyPr>
          <a:lstStyle/>
          <a:p>
            <a:pPr marR="28575" indent="0" algn="ctr" fontAlgn="auto">
              <a:lnSpc>
                <a:spcPct val="150000"/>
              </a:lnSpc>
              <a:spcBef>
                <a:spcPts val="95"/>
              </a:spcBef>
            </a:pPr>
            <a:r>
              <a:rPr lang="en-US" altLang="zh-CN" sz="1600" spc="-40" dirty="0">
                <a:latin typeface="Arial" panose="020B0604020202020204"/>
                <a:cs typeface="Arial" panose="020B0604020202020204"/>
              </a:rPr>
              <a:t>https://github.com/Yimeng-yang/CCDRec</a:t>
            </a:r>
            <a:r>
              <a:rPr lang="en-US" sz="1600" spc="-40" dirty="0">
                <a:latin typeface="Arial" panose="020B0604020202020204"/>
                <a:cs typeface="Arial" panose="020B0604020202020204"/>
              </a:rPr>
              <a:t>.</a:t>
            </a:r>
            <a:endParaRPr sz="2100">
              <a:latin typeface="Arial" panose="020B0604020202020204"/>
              <a:cs typeface="Arial" panose="020B0604020202020204"/>
            </a:endParaRPr>
          </a:p>
          <a:p>
            <a:pPr indent="0" algn="ctr" fontAlgn="auto">
              <a:lnSpc>
                <a:spcPct val="15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5</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5</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15</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a:latin typeface="Noto Sans Mono CJK HK"/>
              <a:cs typeface="Noto Sans Mono CJK HK"/>
            </a:endParaRPr>
          </a:p>
        </p:txBody>
      </p:sp>
      <p:pic>
        <p:nvPicPr>
          <p:cNvPr id="26" name="图片 25"/>
          <p:cNvPicPr>
            <a:picLocks noChangeAspect="1"/>
          </p:cNvPicPr>
          <p:nvPr/>
        </p:nvPicPr>
        <p:blipFill>
          <a:blip r:embed="rId15"/>
          <a:stretch>
            <a:fillRect/>
          </a:stretch>
        </p:blipFill>
        <p:spPr>
          <a:xfrm>
            <a:off x="1158875" y="2629535"/>
            <a:ext cx="9874250" cy="15982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6172200" y="1600200"/>
            <a:ext cx="5647690" cy="3526790"/>
          </a:xfrm>
          <a:prstGeom prst="rect">
            <a:avLst/>
          </a:prstGeom>
        </p:spPr>
      </p:pic>
      <p:pic>
        <p:nvPicPr>
          <p:cNvPr id="20" name="图片 19"/>
          <p:cNvPicPr>
            <a:picLocks noChangeAspect="1"/>
          </p:cNvPicPr>
          <p:nvPr/>
        </p:nvPicPr>
        <p:blipFill>
          <a:blip r:embed="rId8"/>
          <a:stretch>
            <a:fillRect/>
          </a:stretch>
        </p:blipFill>
        <p:spPr>
          <a:xfrm>
            <a:off x="639445" y="1447800"/>
            <a:ext cx="5532755" cy="43643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14926" y="30479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52492" y="49860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1" name="文本框 20"/>
          <p:cNvSpPr txBox="1"/>
          <p:nvPr>
            <p:custDataLst>
              <p:tags r:id="rId7"/>
            </p:custDataLst>
          </p:nvPr>
        </p:nvSpPr>
        <p:spPr>
          <a:xfrm>
            <a:off x="300990" y="5105400"/>
            <a:ext cx="11706225" cy="1010285"/>
          </a:xfrm>
          <a:prstGeom prst="rect">
            <a:avLst/>
          </a:prstGeom>
          <a:noFill/>
        </p:spPr>
        <p:txBody>
          <a:bodyPr wrap="square" rtlCol="0" anchor="t">
            <a:noAutofit/>
          </a:bodyPr>
          <a:p>
            <a:pPr indent="0" algn="just" fontAlgn="auto"/>
            <a:r>
              <a:rPr lang="zh-CN" altLang="en-US" b="1">
                <a:latin typeface="Times New Roman" panose="02020603050405020304" charset="0"/>
                <a:cs typeface="Times New Roman" panose="02020603050405020304" charset="0"/>
              </a:rPr>
              <a:t>（</a:t>
            </a:r>
            <a:r>
              <a:rPr lang="en-US" altLang="zh-CN" b="1">
                <a:latin typeface="Times New Roman" panose="02020603050405020304" charset="0"/>
                <a:cs typeface="Times New Roman" panose="02020603050405020304" charset="0"/>
              </a:rPr>
              <a:t>1</a:t>
            </a:r>
            <a:r>
              <a:rPr lang="zh-CN" altLang="en-US" b="1">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Existing algorithms primarily leverage the observed user interactions to improve the representation learning of items from multimodal knowledge and collaborative information. Nevertheless, these methodologies overlook the impact of negative behaviors, thereby losing some necessary knowledge that effectively understands user preferences.</a:t>
            </a:r>
            <a:endParaRPr lang="en-US" altLang="zh-CN">
              <a:latin typeface="Times New Roman" panose="02020603050405020304" charset="0"/>
              <a:cs typeface="Times New Roman" panose="02020603050405020304" charset="0"/>
            </a:endParaRPr>
          </a:p>
          <a:p>
            <a:pPr indent="0" algn="just" fontAlgn="auto"/>
            <a:endParaRPr lang="en-US" altLang="zh-CN">
              <a:latin typeface="Times New Roman" panose="02020603050405020304" charset="0"/>
              <a:cs typeface="Times New Roman" panose="02020603050405020304" charset="0"/>
            </a:endParaRPr>
          </a:p>
        </p:txBody>
      </p:sp>
      <p:pic>
        <p:nvPicPr>
          <p:cNvPr id="18" name="图片 17"/>
          <p:cNvPicPr>
            <a:picLocks noChangeAspect="1"/>
          </p:cNvPicPr>
          <p:nvPr/>
        </p:nvPicPr>
        <p:blipFill>
          <a:blip r:embed="rId8"/>
          <a:stretch>
            <a:fillRect/>
          </a:stretch>
        </p:blipFill>
        <p:spPr>
          <a:xfrm>
            <a:off x="2590800" y="1143000"/>
            <a:ext cx="6915785" cy="37884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310" y="1525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89957" y="38069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52400" y="1143000"/>
            <a:ext cx="11941175" cy="52330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6324600" y="1524000"/>
            <a:ext cx="5386705" cy="461010"/>
          </a:xfrm>
          <a:prstGeom prst="rect">
            <a:avLst/>
          </a:prstGeom>
        </p:spPr>
      </p:pic>
      <p:pic>
        <p:nvPicPr>
          <p:cNvPr id="27" name="图片 26"/>
          <p:cNvPicPr>
            <a:picLocks noChangeAspect="1"/>
          </p:cNvPicPr>
          <p:nvPr/>
        </p:nvPicPr>
        <p:blipFill>
          <a:blip r:embed="rId8"/>
          <a:srcRect r="41930" b="12632"/>
          <a:stretch>
            <a:fillRect/>
          </a:stretch>
        </p:blipFill>
        <p:spPr>
          <a:xfrm>
            <a:off x="-76200" y="1676400"/>
            <a:ext cx="6273165" cy="4136390"/>
          </a:xfrm>
          <a:prstGeom prst="rect">
            <a:avLst/>
          </a:prstGeom>
        </p:spPr>
      </p:pic>
      <p:pic>
        <p:nvPicPr>
          <p:cNvPr id="28" name="图片 27"/>
          <p:cNvPicPr>
            <a:picLocks noChangeAspect="1"/>
          </p:cNvPicPr>
          <p:nvPr/>
        </p:nvPicPr>
        <p:blipFill>
          <a:blip r:embed="rId9"/>
          <a:stretch>
            <a:fillRect/>
          </a:stretch>
        </p:blipFill>
        <p:spPr>
          <a:xfrm>
            <a:off x="6400800" y="2057400"/>
            <a:ext cx="5587365" cy="489585"/>
          </a:xfrm>
          <a:prstGeom prst="rect">
            <a:avLst/>
          </a:prstGeom>
        </p:spPr>
      </p:pic>
      <p:pic>
        <p:nvPicPr>
          <p:cNvPr id="29" name="图片 28"/>
          <p:cNvPicPr>
            <a:picLocks noChangeAspect="1"/>
          </p:cNvPicPr>
          <p:nvPr/>
        </p:nvPicPr>
        <p:blipFill>
          <a:blip r:embed="rId10"/>
          <a:stretch>
            <a:fillRect/>
          </a:stretch>
        </p:blipFill>
        <p:spPr>
          <a:xfrm>
            <a:off x="6343015" y="2667000"/>
            <a:ext cx="5788025" cy="553720"/>
          </a:xfrm>
          <a:prstGeom prst="rect">
            <a:avLst/>
          </a:prstGeom>
        </p:spPr>
      </p:pic>
      <p:pic>
        <p:nvPicPr>
          <p:cNvPr id="30" name="图片 29"/>
          <p:cNvPicPr>
            <a:picLocks noChangeAspect="1"/>
          </p:cNvPicPr>
          <p:nvPr/>
        </p:nvPicPr>
        <p:blipFill>
          <a:blip r:embed="rId11"/>
          <a:stretch>
            <a:fillRect/>
          </a:stretch>
        </p:blipFill>
        <p:spPr>
          <a:xfrm>
            <a:off x="6410960" y="3429000"/>
            <a:ext cx="5763260" cy="407035"/>
          </a:xfrm>
          <a:prstGeom prst="rect">
            <a:avLst/>
          </a:prstGeom>
        </p:spPr>
      </p:pic>
      <p:pic>
        <p:nvPicPr>
          <p:cNvPr id="31" name="图片 30"/>
          <p:cNvPicPr>
            <a:picLocks noChangeAspect="1"/>
          </p:cNvPicPr>
          <p:nvPr/>
        </p:nvPicPr>
        <p:blipFill>
          <a:blip r:embed="rId12"/>
          <a:stretch>
            <a:fillRect/>
          </a:stretch>
        </p:blipFill>
        <p:spPr>
          <a:xfrm>
            <a:off x="6502400" y="4001135"/>
            <a:ext cx="5279390" cy="5613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rcRect l="58070" b="12632"/>
          <a:stretch>
            <a:fillRect/>
          </a:stretch>
        </p:blipFill>
        <p:spPr>
          <a:xfrm>
            <a:off x="609600" y="1150620"/>
            <a:ext cx="5006975" cy="4572000"/>
          </a:xfrm>
          <a:prstGeom prst="rect">
            <a:avLst/>
          </a:prstGeom>
        </p:spPr>
      </p:pic>
      <p:pic>
        <p:nvPicPr>
          <p:cNvPr id="21" name="图片 20"/>
          <p:cNvPicPr>
            <a:picLocks noChangeAspect="1"/>
          </p:cNvPicPr>
          <p:nvPr/>
        </p:nvPicPr>
        <p:blipFill>
          <a:blip r:embed="rId8"/>
          <a:stretch>
            <a:fillRect/>
          </a:stretch>
        </p:blipFill>
        <p:spPr>
          <a:xfrm>
            <a:off x="5715000" y="3131820"/>
            <a:ext cx="5240655" cy="1098550"/>
          </a:xfrm>
          <a:prstGeom prst="rect">
            <a:avLst/>
          </a:prstGeom>
        </p:spPr>
      </p:pic>
      <p:pic>
        <p:nvPicPr>
          <p:cNvPr id="22" name="图片 21"/>
          <p:cNvPicPr>
            <a:picLocks noChangeAspect="1"/>
          </p:cNvPicPr>
          <p:nvPr/>
        </p:nvPicPr>
        <p:blipFill>
          <a:blip r:embed="rId9"/>
          <a:stretch>
            <a:fillRect/>
          </a:stretch>
        </p:blipFill>
        <p:spPr>
          <a:xfrm>
            <a:off x="5811520" y="4572000"/>
            <a:ext cx="5278755" cy="438150"/>
          </a:xfrm>
          <a:prstGeom prst="rect">
            <a:avLst/>
          </a:prstGeom>
        </p:spPr>
      </p:pic>
      <p:pic>
        <p:nvPicPr>
          <p:cNvPr id="23" name="图片 22"/>
          <p:cNvPicPr>
            <a:picLocks noChangeAspect="1"/>
          </p:cNvPicPr>
          <p:nvPr/>
        </p:nvPicPr>
        <p:blipFill>
          <a:blip r:embed="rId10"/>
          <a:stretch>
            <a:fillRect/>
          </a:stretch>
        </p:blipFill>
        <p:spPr>
          <a:xfrm>
            <a:off x="5811520" y="2438400"/>
            <a:ext cx="5171440" cy="476250"/>
          </a:xfrm>
          <a:prstGeom prst="rect">
            <a:avLst/>
          </a:prstGeom>
        </p:spPr>
      </p:pic>
      <p:pic>
        <p:nvPicPr>
          <p:cNvPr id="24" name="图片 23"/>
          <p:cNvPicPr>
            <a:picLocks noChangeAspect="1"/>
          </p:cNvPicPr>
          <p:nvPr/>
        </p:nvPicPr>
        <p:blipFill>
          <a:blip r:embed="rId11"/>
          <a:stretch>
            <a:fillRect/>
          </a:stretch>
        </p:blipFill>
        <p:spPr>
          <a:xfrm>
            <a:off x="5811520" y="1675765"/>
            <a:ext cx="5970270" cy="5454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819400" y="2819400"/>
            <a:ext cx="6254750" cy="20516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517525" y="1256665"/>
            <a:ext cx="11156950" cy="52095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457200" y="1752600"/>
            <a:ext cx="11464290" cy="3234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350895" y="1299845"/>
            <a:ext cx="5478780" cy="476440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ZWMxYmYzNGJjZTdhMjU4Yzg2ZGFmYjVkMWRiNzA0MjQifQ=="/>
  <p:tag name="commondata" val="eyJoZGlkIjoiMjBkZTM0OGMzMWQ4M2VlY2NjNzYwNTY2N2VlMTRmNzI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2498</Words>
  <Application>WPS 演示</Application>
  <PresentationFormat>On-screen Show (4:3)</PresentationFormat>
  <Paragraphs>152</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Office Theme</vt:lpstr>
      <vt:lpstr>PowerPoint 演示文稿</vt:lpstr>
      <vt:lpstr>PowerPoint 演示文稿</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T</cp:lastModifiedBy>
  <cp:revision>56</cp:revision>
  <dcterms:created xsi:type="dcterms:W3CDTF">2023-09-17T03:47:00Z</dcterms:created>
  <dcterms:modified xsi:type="dcterms:W3CDTF">2025-05-15T09:19:15Z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2023-09-04T16:00:00Z</vt:filetime>
  </property>
  <property fmtid="{D5CDD505-2E9C-101B-9397-08002B2CF9AE}" pid="3" name="Creator">
    <vt:lpwstr>Microsoft? PowerPoint? 2016</vt:lpwstr>
  </property>
  <property fmtid="{D5CDD505-2E9C-101B-9397-08002B2CF9AE}" pid="4" name="LastSaved">
    <vt:filetime>2023-09-25T16:00:00Z</vt:filetime>
  </property>
  <property fmtid="{D5CDD505-2E9C-101B-9397-08002B2CF9AE}" pid="5" name="ICV">
    <vt:lpwstr>A86CF9EF0DFA4142AA492EF6BA66558A_12</vt:lpwstr>
  </property>
  <property fmtid="{D5CDD505-2E9C-101B-9397-08002B2CF9AE}" pid="6" name="KSOProductBuildVer">
    <vt:lpwstr>2052-12.1.0.20784</vt:lpwstr>
  </property>
</Properties>
</file>